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77" r:id="rId1"/>
  </p:sldMasterIdLst>
  <p:notesMasterIdLst>
    <p:notesMasterId r:id="rId17"/>
  </p:notesMasterIdLst>
  <p:handoutMasterIdLst>
    <p:handoutMasterId r:id="rId18"/>
  </p:handoutMasterIdLst>
  <p:sldIdLst>
    <p:sldId id="400" r:id="rId2"/>
    <p:sldId id="497" r:id="rId3"/>
    <p:sldId id="419" r:id="rId4"/>
    <p:sldId id="436" r:id="rId5"/>
    <p:sldId id="437" r:id="rId6"/>
    <p:sldId id="447" r:id="rId7"/>
    <p:sldId id="449" r:id="rId8"/>
    <p:sldId id="438" r:id="rId9"/>
    <p:sldId id="444" r:id="rId10"/>
    <p:sldId id="440" r:id="rId11"/>
    <p:sldId id="450" r:id="rId12"/>
    <p:sldId id="451" r:id="rId13"/>
    <p:sldId id="452" r:id="rId14"/>
    <p:sldId id="441" r:id="rId15"/>
    <p:sldId id="49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5E0"/>
    <a:srgbClr val="002060"/>
    <a:srgbClr val="F1EEEB"/>
    <a:srgbClr val="F7F5F3"/>
    <a:srgbClr val="7E0000"/>
    <a:srgbClr val="E6D2D8"/>
    <a:srgbClr val="C89EAB"/>
    <a:srgbClr val="E9CDDA"/>
    <a:srgbClr val="E0D5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3896" autoAdjust="0"/>
  </p:normalViewPr>
  <p:slideViewPr>
    <p:cSldViewPr showGuides="1">
      <p:cViewPr varScale="1">
        <p:scale>
          <a:sx n="76" d="100"/>
          <a:sy n="76" d="100"/>
        </p:scale>
        <p:origin x="102" y="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542E0C-86C8-48A0-B372-F36AB699FA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48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362D31-699D-4A2D-B12A-4686BDA2616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452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usinessblog.winweb.com/wp-content/uploads/2010/06/BK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hyperlink" Target="http://logos-plus.narod.ru/docs1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245A5-9B7D-142A-CF66-FCBF2563F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5052C5-DFD0-94A8-3444-C458B02E5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184ED3-27EC-2CAA-E44B-92EB3E99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4CDABB-082D-AE44-69A8-5DFB4577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5BC6BC-A7B9-51AD-12ED-7CCA3AA9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B4CED-AED1-4F9E-A4C2-FF6556CABCCB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7" name="i-main-pic" descr="Картинка 70 из 7907">
            <a:hlinkClick r:id="rId2"/>
            <a:extLst>
              <a:ext uri="{FF2B5EF4-FFF2-40B4-BE49-F238E27FC236}">
                <a16:creationId xmlns:a16="http://schemas.microsoft.com/office/drawing/2014/main" id="{3A87FBD2-90D5-C3B8-E371-B8B51D9C53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2918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7" descr="http://www.mamazone.pl/media/62521/d%C5%82ugi.jpg">
            <a:extLst>
              <a:ext uri="{FF2B5EF4-FFF2-40B4-BE49-F238E27FC236}">
                <a16:creationId xmlns:a16="http://schemas.microsoft.com/office/drawing/2014/main" id="{9888D8E9-D62C-080B-F09A-C6C373112F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36"/>
          <a:stretch>
            <a:fillRect/>
          </a:stretch>
        </p:blipFill>
        <p:spPr bwMode="auto">
          <a:xfrm>
            <a:off x="4286250" y="785813"/>
            <a:ext cx="30003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Картинка 42 из 102153">
            <a:hlinkClick r:id="rId5"/>
            <a:extLst>
              <a:ext uri="{FF2B5EF4-FFF2-40B4-BE49-F238E27FC236}">
                <a16:creationId xmlns:a16="http://schemas.microsoft.com/office/drawing/2014/main" id="{134DAC35-2044-5A02-753E-3DA114D143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143250"/>
            <a:ext cx="22860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16">
            <a:extLst>
              <a:ext uri="{FF2B5EF4-FFF2-40B4-BE49-F238E27FC236}">
                <a16:creationId xmlns:a16="http://schemas.microsoft.com/office/drawing/2014/main" id="{28D9DCB8-E91F-4E8D-F82D-D1FE018BF1F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215188" y="142875"/>
            <a:ext cx="1714500" cy="714375"/>
            <a:chOff x="2712" y="3678"/>
            <a:chExt cx="683" cy="278"/>
          </a:xfrm>
        </p:grpSpPr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CAD61E4F-75CD-A52E-D7BD-4095DBA0FA4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12" y="3789"/>
              <a:ext cx="68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  <a:cs typeface="+mn-cs"/>
                </a:rPr>
                <a:t>Аттестация</a:t>
              </a:r>
              <a:endParaRPr lang="en-US" sz="2000" b="1" dirty="0">
                <a:solidFill>
                  <a:schemeClr val="tx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2" name="AutoShape 15">
              <a:extLst>
                <a:ext uri="{FF2B5EF4-FFF2-40B4-BE49-F238E27FC236}">
                  <a16:creationId xmlns:a16="http://schemas.microsoft.com/office/drawing/2014/main" id="{8D9A1BE5-2CE1-1361-127A-CA4B41FA226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3" name="Rectangle 20">
            <a:extLst>
              <a:ext uri="{FF2B5EF4-FFF2-40B4-BE49-F238E27FC236}">
                <a16:creationId xmlns:a16="http://schemas.microsoft.com/office/drawing/2014/main" id="{074FCEDC-68BB-8169-622A-B8966007D88E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14313" y="3714750"/>
            <a:ext cx="3929062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768150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B1849-5A1F-CE60-4D6C-0CD6F290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865CA8-6EF3-F5DF-F8D7-3F33DB0CC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E895DD-D5A1-D234-3614-B83BF126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D63691-FF25-16C7-42DC-E25DD812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FFFB4A-A174-65BC-C78C-93A926A3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B3214-8CE8-4B1B-B3A1-FA579D8AA2E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39146600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19BD0C-B462-11E1-E498-23FB0C7F8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6C5D63-0CF8-CFB3-EED9-6851B5193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BC1F57-EC5F-E7EA-C999-A613842A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AFA61-591B-E30D-3787-A85FA13C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B59EB-CF5B-661A-20AA-9FE1C40F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749DE-3549-4564-8331-984F97791F8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1722831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 userDrawn="1"/>
        </p:nvSpPr>
        <p:spPr bwMode="black">
          <a:xfrm>
            <a:off x="214313" y="142875"/>
            <a:ext cx="8643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602A43"/>
                </a:solidFill>
              </a:rPr>
              <a:t>Министерство образования Московской области</a:t>
            </a:r>
          </a:p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8F4064"/>
                </a:solidFill>
              </a:rPr>
              <a:t>ГОУ Педагогическая академия</a:t>
            </a:r>
            <a:endParaRPr lang="en-US" altLang="ru-RU" sz="2400" b="1" i="1">
              <a:solidFill>
                <a:srgbClr val="8F406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B906-56BD-4527-8DEE-5D62405126D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46007243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B0922-997F-4EE0-BAF2-7C245776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18E802-CECB-BDEE-2367-4F2300C9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35B4D-0641-F214-F420-E099C3E1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4E6642-C421-A4A8-C704-7B115CC5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6D6011-FF7C-9588-299D-1E2687D8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8F8AE-CB86-4B1C-BC22-28020DDCDC7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7646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4C938-5E74-103C-B3EC-A349FA62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2BCB0A-B447-E541-74C9-749E57032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6D9E6-8BFC-6785-8475-6F9E903B2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98ECD0-ABF4-8174-5365-4EEDF0B9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9AA26E-26AC-2DA9-6F82-68AB54F4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BD80E-84F8-4D06-B8EF-3EDDE1AFD499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32623615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92FEE-CA93-3EA0-637B-2E96F082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FA186E-3768-25AA-033C-B1AA70710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5EC68-96A5-83F4-54AD-9B6ACC192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E8392A-847F-F293-0589-9C596785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0A4F21-4746-08DB-FC9C-12B1A7B1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9BE701-B6C7-4153-4592-DEFCCD476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2E614-FAE7-44C5-A6E1-C50F1C3F6883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649627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BADEC-8EB8-843A-2E7A-851E2085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B841CB-0E35-7CCA-ADA1-EF5427B61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237391-05CE-D2D0-AAE0-91A7DB38A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486E88-F1CD-5D18-69BC-E8F0172E1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7E23A9-3A8F-D895-DF64-791BB0EA6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1DFBD4-9EB1-02C9-A0DD-7166829F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47EE59-E498-056C-A003-95AF7F13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442192-8E1E-92EC-8C14-268DF8CD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25B2D2-EC0C-4B85-899A-5CE8A96D70CD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05187613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D79249-3EE9-F330-7557-34C18209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EEBFC5-3140-2CEE-8B6F-50973BCA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FBC14F-BE8A-735B-6FE8-BF1F69938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ACAEEA-6AC4-B9C9-6B19-B83F04B6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5EA2B-D45F-4256-BC62-A67356A6257E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8746600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E09F46-68A3-39C9-65D5-17626B89F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1BCAC2-4122-277A-B825-EFB4238E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4665B7-06FE-F0F8-5716-47A9CCC3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D0444-9E2D-4939-A135-5A91762A369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6965794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9E32D-BDC1-84DB-66C7-FBD3D9CC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0C4179-0462-AE1A-C278-A61DB4C58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C04B59-8A12-3E9C-D32E-E50726DA4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C76F09-EAEA-B53F-8083-9AE3DD07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2FA4E-191B-F9C5-075A-3BA3A1D9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3ADD43-09BF-160E-F40F-983E502D4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2984-151B-440E-8FAD-8EA964B9F3E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09946350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536A5B-6AD2-3B91-E439-EB01D8A5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B1485DA-8736-5B68-A53E-BE3BFF5F4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F38B83-7382-BDC7-5942-76924E3CE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E6F545-F903-95AE-59CE-BEA48A99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E05D21-5145-F416-21EC-ED21EEB4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382E78-8AA4-1742-B60E-F085C65E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7F05D-DE91-4FD9-B908-45A9E180FF9B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7895010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053D2-E9DA-A28D-C11D-088AFA2F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0C6383-C6EF-F00B-1AF7-93EE7D519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6336E-12ED-F6ED-9110-C02D2E39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2E4942-1541-3774-D043-60B55A536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F7154F-3479-E002-2C8F-75E44AF7D9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D6FE28-9BA8-49DA-B319-1B0A03B6E90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9248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79" r:id="rId2"/>
    <p:sldLayoutId id="2147484980" r:id="rId3"/>
    <p:sldLayoutId id="2147484981" r:id="rId4"/>
    <p:sldLayoutId id="2147484982" r:id="rId5"/>
    <p:sldLayoutId id="2147484983" r:id="rId6"/>
    <p:sldLayoutId id="2147484984" r:id="rId7"/>
    <p:sldLayoutId id="2147484985" r:id="rId8"/>
    <p:sldLayoutId id="2147484986" r:id="rId9"/>
    <p:sldLayoutId id="2147484987" r:id="rId10"/>
    <p:sldLayoutId id="2147484988" r:id="rId11"/>
    <p:sldLayoutId id="2147484976" r:id="rId12"/>
  </p:sldLayoutIdLst>
  <p:transition spd="med">
    <p:pull dir="r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396081" y="2145605"/>
            <a:ext cx="8351838" cy="256678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Об организации аттестации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педагогических работников с целью </a:t>
            </a:r>
          </a:p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Arial" charset="0"/>
                <a:cs typeface="Arial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355976" y="5589587"/>
            <a:ext cx="4487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ru-RU" altLang="ru-RU" dirty="0">
                <a:solidFill>
                  <a:srgbClr val="002060"/>
                </a:solidFill>
              </a:rPr>
              <a:t>Отдел сопровождения процедуры аттестации педагогических работников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0F9A73-9825-0377-1801-D5C7C1475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640"/>
            <a:ext cx="1768760" cy="17687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179388" y="1374775"/>
            <a:ext cx="8640762" cy="5683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Организация и проведение аттестации в образовательной организации</a:t>
            </a:r>
          </a:p>
          <a:p>
            <a:pPr algn="ctr" eaLnBrk="1" hangingPunct="1">
              <a:defRPr/>
            </a:pPr>
            <a:r>
              <a:rPr lang="ru-RU" sz="16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(ответственность руководителя)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395636" y="2012950"/>
            <a:ext cx="4824660" cy="1431925"/>
          </a:xfrm>
          <a:prstGeom prst="roundRect">
            <a:avLst>
              <a:gd name="adj" fmla="val 24914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4.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Протокол заседания аттестационной комиссии 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подписывает * председатель 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     * заместитель председателя 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     * секретарь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     * члены комиссии    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233722" y="3673586"/>
            <a:ext cx="6408737" cy="1758950"/>
          </a:xfrm>
          <a:prstGeom prst="downArrow">
            <a:avLst>
              <a:gd name="adj1" fmla="val 90488"/>
              <a:gd name="adj2" fmla="val 518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u="sng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Выписка из протокола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составляется секретарем комиссии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2 рабочих дней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дня аттестации: ФИО, должность, дата заседания,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голосования, решение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395636" y="5483225"/>
            <a:ext cx="8401032" cy="9776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Хранится в личном деле педагогического работника</a:t>
            </a:r>
          </a:p>
          <a:p>
            <a:pPr algn="ctr">
              <a:defRPr/>
            </a:pPr>
            <a:endParaRPr lang="ru-RU" sz="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об аттестации на соответствие </a:t>
            </a:r>
          </a:p>
          <a:p>
            <a:pPr algn="ctr"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занимаемой должности в трудовую книжку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вносятся</a:t>
            </a:r>
          </a:p>
        </p:txBody>
      </p:sp>
      <p:sp>
        <p:nvSpPr>
          <p:cNvPr id="5" name="Скругленная прямоугольная выноска 9">
            <a:extLst>
              <a:ext uri="{FF2B5EF4-FFF2-40B4-BE49-F238E27FC236}">
                <a16:creationId xmlns:a16="http://schemas.microsoft.com/office/drawing/2014/main" id="{F863D6DD-1E4E-1CA1-37F6-7221E4F13A75}"/>
              </a:ext>
            </a:extLst>
          </p:cNvPr>
          <p:cNvSpPr/>
          <p:nvPr/>
        </p:nvSpPr>
        <p:spPr>
          <a:xfrm>
            <a:off x="5963681" y="2120339"/>
            <a:ext cx="2016125" cy="1229508"/>
          </a:xfrm>
          <a:prstGeom prst="wedgeRoundRectCallout">
            <a:avLst>
              <a:gd name="adj1" fmla="val -96172"/>
              <a:gd name="adj2" fmla="val -18706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Хранится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представлениями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работодателя</a:t>
            </a:r>
          </a:p>
        </p:txBody>
      </p:sp>
      <p:sp>
        <p:nvSpPr>
          <p:cNvPr id="7" name="Скругленная прямоугольная выноска 9">
            <a:extLst>
              <a:ext uri="{FF2B5EF4-FFF2-40B4-BE49-F238E27FC236}">
                <a16:creationId xmlns:a16="http://schemas.microsoft.com/office/drawing/2014/main" id="{81AE0F14-8DF9-564B-B899-B66E7F15F956}"/>
              </a:ext>
            </a:extLst>
          </p:cNvPr>
          <p:cNvSpPr/>
          <p:nvPr/>
        </p:nvSpPr>
        <p:spPr>
          <a:xfrm>
            <a:off x="6780543" y="3663950"/>
            <a:ext cx="2016125" cy="1229508"/>
          </a:xfrm>
          <a:prstGeom prst="wedgeRoundRectCallout">
            <a:avLst>
              <a:gd name="adj1" fmla="val -100609"/>
              <a:gd name="adj2" fmla="val -2274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педагога под подпись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рабочих дней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составления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1179C3-3E64-084A-AEC3-08F89AE4F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5CBD41-30CF-8A60-BF6D-1968675E5FD1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00878BFE-AE70-0ADD-0DFF-7A1F0E886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175"/>
            <a:ext cx="9144000" cy="9413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300768B-9CCA-4042-0953-B5216FEF6C67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C7A5575A-5873-F971-49AD-8073371F51E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16017" y="3717032"/>
            <a:ext cx="4205975" cy="2520280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Работодатель по новому месту работы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может назначить проведение аттестации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педагогического работника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ранее чем через два года со дня,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которого он приступил к работе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EA6040D4-0C33-49AC-D97E-955587BB294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60467" y="3739083"/>
            <a:ext cx="4205976" cy="2520280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Результаты аттестации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педагогического работника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целях подтверждения соответствия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занимаемой должности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действуют в течение 5 лет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только в данной организации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поскольку проведение такой аттестации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осуществляется аттестационными комиссиями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каждой организации самостоятельно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8AD325C5-B6E6-A0DF-3490-35FC06702ED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90017" y="1656035"/>
            <a:ext cx="6912769" cy="1497163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Результаты аттестации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педагогического работника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целях подтверждения соответствия его занимаемой им должности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одной образовательной организации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 переходе в другую образовательную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не распространяются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109307E7-B728-9E12-ED07-0AF2D5D7429E}"/>
              </a:ext>
            </a:extLst>
          </p:cNvPr>
          <p:cNvCxnSpPr/>
          <p:nvPr/>
        </p:nvCxnSpPr>
        <p:spPr>
          <a:xfrm>
            <a:off x="4139952" y="3284824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4B1A8899-DDC1-FAD0-76AA-DDF39B01C8DE}"/>
              </a:ext>
            </a:extLst>
          </p:cNvPr>
          <p:cNvCxnSpPr/>
          <p:nvPr/>
        </p:nvCxnSpPr>
        <p:spPr>
          <a:xfrm>
            <a:off x="5076056" y="3284824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230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8D155E-12DF-A730-F64B-9337C5915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2D671E-389F-70A6-4C39-3608C987EF5F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4F40E4C2-D038-C945-7197-7232E9B79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175"/>
            <a:ext cx="9144000" cy="9413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8DCCBD-0005-2783-66EB-073E1727BD71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1677C95A-E510-DEB1-8E3F-210E35D022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20482" y="2706398"/>
            <a:ext cx="4205975" cy="2520280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Увольнение по данному основанию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допускается, если невозможно перевести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педагогического работника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его письменного согласия на другую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имеющуюся у работодателя работу,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которую работник может выполнять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учетом его состояния здоровья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часть 3 статьи 81 ТК РФ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89999430-3534-4E2E-8A20-816FF3E905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7159" y="2706398"/>
            <a:ext cx="4205976" cy="2520280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случае несоответствия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работника занимаемой должности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или выполняемой работе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вследствие недостаточной квалификации,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подтвержденной результатами аттестации,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трудовой договор с работником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может быть расторгнут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* пункт 3 части 1 статьи 81 ТК РФ</a:t>
            </a:r>
            <a:r>
              <a:rPr lang="ru-RU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7B69B00F-8681-3DED-C24A-085B52437E3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59632" y="1492302"/>
            <a:ext cx="6912769" cy="795119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Действия работодателя в случае признания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работника не соответствующим занимаемой должности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AD3F4FAF-5813-A3B3-8563-C1681BF6F442}"/>
              </a:ext>
            </a:extLst>
          </p:cNvPr>
          <p:cNvCxnSpPr/>
          <p:nvPr/>
        </p:nvCxnSpPr>
        <p:spPr>
          <a:xfrm>
            <a:off x="3995936" y="234888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CB5D586-9F3D-F0B0-7419-F02F1C7A3E2E}"/>
              </a:ext>
            </a:extLst>
          </p:cNvPr>
          <p:cNvCxnSpPr/>
          <p:nvPr/>
        </p:nvCxnSpPr>
        <p:spPr>
          <a:xfrm>
            <a:off x="5148064" y="234888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>
            <a:extLst>
              <a:ext uri="{FF2B5EF4-FFF2-40B4-BE49-F238E27FC236}">
                <a16:creationId xmlns:a16="http://schemas.microsoft.com/office/drawing/2014/main" id="{8895AF25-8E9F-ED1A-0772-567987F20C9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5636" y="5483225"/>
            <a:ext cx="8401032" cy="9776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Увольнение работника, признанного по результатам аттестации</a:t>
            </a:r>
          </a:p>
          <a:p>
            <a:pPr algn="ctr">
              <a:defRPr/>
            </a:pP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соответствующим занимаемой должности,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правом, а не обязанностью работодателя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049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475FE9-F319-266B-4AC2-FA0730CFF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952A348-5C25-EDE2-9FAA-5A300F230F86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3F6E573D-E3C5-1467-E867-4036084A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175"/>
            <a:ext cx="9144000" cy="9413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F977B14-E04D-7B35-8FEB-3C5B8D4D2255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09AABB13-DB95-521F-6D7A-D09E705A13D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7158" y="2706398"/>
            <a:ext cx="8549507" cy="2353993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Работодатель, имея намерение принять на должность </a:t>
            </a:r>
          </a:p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педагогического работника лицо, не имеющее специальной подготовки или стажа работы,</a:t>
            </a:r>
          </a:p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но обладающее, по мнению работодателя, достаточным практическим опытом, </a:t>
            </a:r>
          </a:p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компетентностью, способностью выполнять работу в конкретной должности, </a:t>
            </a:r>
          </a:p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вправе обратиться для получения соответствующей рекомендации </a:t>
            </a:r>
          </a:p>
          <a:p>
            <a:pPr lvl="0"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 аттестационную комиссию организации</a:t>
            </a:r>
          </a:p>
          <a:p>
            <a:pPr lvl="0" algn="r"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0" algn="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* пункт 23 Порядка аттестации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003604F7-F957-12DB-F654-E28356902D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1562" y="1492302"/>
            <a:ext cx="7560840" cy="795119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Полномочия аттестационной комиссии организации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2952C03-4DE3-E62D-3D8C-EB5B0220A456}"/>
              </a:ext>
            </a:extLst>
          </p:cNvPr>
          <p:cNvCxnSpPr/>
          <p:nvPr/>
        </p:nvCxnSpPr>
        <p:spPr>
          <a:xfrm>
            <a:off x="3995936" y="234888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2FFFD78-972D-126E-92DF-B13C10F8C18A}"/>
              </a:ext>
            </a:extLst>
          </p:cNvPr>
          <p:cNvCxnSpPr/>
          <p:nvPr/>
        </p:nvCxnSpPr>
        <p:spPr>
          <a:xfrm>
            <a:off x="5148064" y="234888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>
            <a:extLst>
              <a:ext uri="{FF2B5EF4-FFF2-40B4-BE49-F238E27FC236}">
                <a16:creationId xmlns:a16="http://schemas.microsoft.com/office/drawing/2014/main" id="{27E5BC85-3B95-12EA-EA5E-8E211982F4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5636" y="5483225"/>
            <a:ext cx="8401032" cy="97767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Аттестационная комиссия организации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вправе давать рекомендации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работодателю о возможности </a:t>
            </a:r>
          </a:p>
          <a:p>
            <a:pPr lvl="0"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назначения педагогических работников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должности</a:t>
            </a:r>
          </a:p>
        </p:txBody>
      </p:sp>
    </p:spTree>
    <p:extLst>
      <p:ext uri="{BB962C8B-B14F-4D97-AF65-F5344CB8AC3E}">
        <p14:creationId xmlns:p14="http://schemas.microsoft.com/office/powerpoint/2010/main" val="294371819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179388" y="1374775"/>
            <a:ext cx="8640762" cy="685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Алгоритм </a:t>
            </a:r>
            <a:r>
              <a:rPr lang="ru-RU" sz="1600" b="1">
                <a:solidFill>
                  <a:srgbClr val="C00000"/>
                </a:solidFill>
                <a:latin typeface="Arial" charset="0"/>
                <a:cs typeface="Arial" charset="0"/>
              </a:rPr>
              <a:t>действий </a:t>
            </a:r>
            <a:endParaRPr lang="ru-RU" sz="1600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gray">
          <a:xfrm>
            <a:off x="707231" y="2103669"/>
            <a:ext cx="7585075" cy="45561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buFontTx/>
              <a:buAutoNum type="arabicPeriod"/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о создании и составе аттестационной комиссии ОО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gray">
          <a:xfrm>
            <a:off x="707231" y="2628902"/>
            <a:ext cx="7585075" cy="46831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2. Приказ о проведении аттестации, содержащий список и график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gray">
          <a:xfrm>
            <a:off x="707232" y="3151419"/>
            <a:ext cx="7585074" cy="450451"/>
          </a:xfrm>
          <a:prstGeom prst="roundRect">
            <a:avLst>
              <a:gd name="adj" fmla="val 4093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3. Представление</a:t>
            </a: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479933F8-4AAB-EDFB-9D49-790813CBB1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6484" y="4805429"/>
            <a:ext cx="8639918" cy="1773833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Положение об аттестации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педагогических работников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или об аттестационной комиссии организации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не требуется</a:t>
            </a:r>
          </a:p>
          <a:p>
            <a:pPr algn="ctr" eaLnBrk="1" hangingPunct="1">
              <a:defRPr/>
            </a:pPr>
            <a:r>
              <a:rPr lang="ru-RU" sz="4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(</a:t>
            </a:r>
            <a:r>
              <a:rPr lang="ru-RU" sz="12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Порядком аттестации определены </a:t>
            </a: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правила, принципы и основные задачи проведения аттестации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педагогических работников организаций в целях подтверждения соответствия их занимаемым должностям)</a:t>
            </a:r>
          </a:p>
          <a:p>
            <a:pPr algn="r" eaLnBrk="1" hangingPunct="1"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* Письмо Министерства просвещения Российской Федерации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по применению Порядка проведения аттестации педагогических работников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Вопрос 5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89EA5AA6-31F9-FC07-662D-A596D4DEFFED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231" y="3664815"/>
            <a:ext cx="7585074" cy="450451"/>
          </a:xfrm>
          <a:prstGeom prst="roundRect">
            <a:avLst>
              <a:gd name="adj" fmla="val 4093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4. Протокол заседания аттестационной комиссии </a:t>
            </a: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E48CB454-A1ED-DCD1-1FA5-4211F9565C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7231" y="4190873"/>
            <a:ext cx="7585074" cy="450451"/>
          </a:xfrm>
          <a:prstGeom prst="roundRect">
            <a:avLst>
              <a:gd name="adj" fmla="val 4093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5. Выписка из протокола в личном деле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98AEF0-A059-AA63-4CE0-96BC76F17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15035D-C88E-EEEF-E742-394A7CC3D71C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6387" name="Заголовок 1">
            <a:extLst>
              <a:ext uri="{FF2B5EF4-FFF2-40B4-BE49-F238E27FC236}">
                <a16:creationId xmlns:a16="http://schemas.microsoft.com/office/drawing/2014/main" id="{10959413-DA76-5FDD-3F23-9D1DBC563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Необходимая информация на сайте образовательной организации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808CA74-453D-66CF-FC72-7330C596BCCB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A270EEA-51BC-95CF-D448-1D3F9793B269}"/>
              </a:ext>
            </a:extLst>
          </p:cNvPr>
          <p:cNvSpPr/>
          <p:nvPr/>
        </p:nvSpPr>
        <p:spPr>
          <a:xfrm>
            <a:off x="360336" y="1459605"/>
            <a:ext cx="3438361" cy="55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АТТЕСТАЦИЯ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ПЕДАГОГИЧЕСКИХ РАБОТНИКОВ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44E1E8E-EBED-AE7E-510C-A8234B73BF10}"/>
              </a:ext>
            </a:extLst>
          </p:cNvPr>
          <p:cNvSpPr/>
          <p:nvPr/>
        </p:nvSpPr>
        <p:spPr>
          <a:xfrm>
            <a:off x="360337" y="2400915"/>
            <a:ext cx="3438363" cy="6625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Нормативные документы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DFA2CE2-D61B-7C65-A230-8C919474C927}"/>
              </a:ext>
            </a:extLst>
          </p:cNvPr>
          <p:cNvSpPr/>
          <p:nvPr/>
        </p:nvSpPr>
        <p:spPr>
          <a:xfrm>
            <a:off x="4283970" y="2431910"/>
            <a:ext cx="4556944" cy="656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Ссылка на распорядительные и нормативные документы, размещенные на сайте ГБУ КК ЦСО </a:t>
            </a:r>
            <a:r>
              <a:rPr kumimoji="0" lang="en-US" sz="1200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https://rcdpo.ru/rasporyaditelnye-i-normativnye-dokumenty/</a:t>
            </a:r>
            <a:r>
              <a:rPr kumimoji="0" lang="ru-RU" sz="1200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lang="ru-RU" sz="1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A0CA61-9DC7-73EE-678D-89AF6053A331}"/>
              </a:ext>
            </a:extLst>
          </p:cNvPr>
          <p:cNvSpPr/>
          <p:nvPr/>
        </p:nvSpPr>
        <p:spPr>
          <a:xfrm>
            <a:off x="4339211" y="5190687"/>
            <a:ext cx="4501703" cy="906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Документы, подтверждающие результаты профессиональной деятельности педагогического работника, проходящего процедуру аттестации </a:t>
            </a:r>
          </a:p>
          <a:p>
            <a:pPr lvl="0" algn="ct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на первую и высшую квалификационные категории</a:t>
            </a:r>
            <a:endParaRPr lang="ru-RU" sz="12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BB34532-49BA-8CF6-2BF5-034DEE46281B}"/>
              </a:ext>
            </a:extLst>
          </p:cNvPr>
          <p:cNvSpPr/>
          <p:nvPr/>
        </p:nvSpPr>
        <p:spPr>
          <a:xfrm>
            <a:off x="4283971" y="3529069"/>
            <a:ext cx="4556944" cy="980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u="sng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Приказ о создании аттестационной комиссии</a:t>
            </a:r>
          </a:p>
          <a:p>
            <a:pPr lvl="0" algn="ctr">
              <a:defRPr/>
            </a:pPr>
            <a:endParaRPr lang="ru-RU" sz="200" u="sng" dirty="0">
              <a:solidFill>
                <a:schemeClr val="accent5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0" algn="ctr">
              <a:defRPr/>
            </a:pPr>
            <a:endParaRPr lang="ru-RU" sz="1200" u="sng" dirty="0">
              <a:solidFill>
                <a:schemeClr val="accent5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lvl="0" algn="ctr">
              <a:defRPr/>
            </a:pPr>
            <a:r>
              <a:rPr lang="ru-RU" sz="1200" u="sng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Приказ о проведении аттестации со списком аттестуемых</a:t>
            </a:r>
          </a:p>
          <a:p>
            <a:pPr lvl="0" algn="ctr">
              <a:defRPr/>
            </a:pPr>
            <a:r>
              <a:rPr lang="ru-RU" sz="1200" u="sng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и графиком проведения аттестации</a:t>
            </a:r>
            <a:endParaRPr lang="ru-RU" sz="1000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E03BE26-7055-398E-2343-4DCB60F3177B}"/>
              </a:ext>
            </a:extLst>
          </p:cNvPr>
          <p:cNvCxnSpPr/>
          <p:nvPr/>
        </p:nvCxnSpPr>
        <p:spPr>
          <a:xfrm>
            <a:off x="2051720" y="203351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7AFDC5B-1D4B-06AD-90A8-58152B961DA5}"/>
              </a:ext>
            </a:extLst>
          </p:cNvPr>
          <p:cNvCxnSpPr>
            <a:cxnSpLocks/>
          </p:cNvCxnSpPr>
          <p:nvPr/>
        </p:nvCxnSpPr>
        <p:spPr>
          <a:xfrm>
            <a:off x="3851920" y="2775085"/>
            <a:ext cx="306829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9157B574-F074-E52A-C7A0-721DD871E02D}"/>
              </a:ext>
            </a:extLst>
          </p:cNvPr>
          <p:cNvCxnSpPr>
            <a:cxnSpLocks/>
          </p:cNvCxnSpPr>
          <p:nvPr/>
        </p:nvCxnSpPr>
        <p:spPr>
          <a:xfrm>
            <a:off x="3798707" y="3933056"/>
            <a:ext cx="360042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47B89891-640F-407D-013D-AE1837A92973}"/>
              </a:ext>
            </a:extLst>
          </p:cNvPr>
          <p:cNvCxnSpPr>
            <a:cxnSpLocks/>
          </p:cNvCxnSpPr>
          <p:nvPr/>
        </p:nvCxnSpPr>
        <p:spPr>
          <a:xfrm>
            <a:off x="3798707" y="5643899"/>
            <a:ext cx="360042" cy="0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33F0C6F-EDFC-143A-E431-9B6C9ACBCA70}"/>
              </a:ext>
            </a:extLst>
          </p:cNvPr>
          <p:cNvSpPr/>
          <p:nvPr/>
        </p:nvSpPr>
        <p:spPr>
          <a:xfrm>
            <a:off x="360337" y="3465494"/>
            <a:ext cx="3438368" cy="980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Аттестация в целях подтверждения соответствия занимаемой должности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5037305-DD0F-3D08-E308-0D134EA0A93D}"/>
              </a:ext>
            </a:extLst>
          </p:cNvPr>
          <p:cNvSpPr/>
          <p:nvPr/>
        </p:nvSpPr>
        <p:spPr>
          <a:xfrm>
            <a:off x="360336" y="4983314"/>
            <a:ext cx="3438370" cy="1429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Результаты профессиональной деятельности педагогических работников, аттестуемых в целях установления квалификационной категории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890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8102DE-8D21-952C-0E5B-121052069B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9162C4-5251-EEFC-4FF3-55FBE558EABB}"/>
              </a:ext>
            </a:extLst>
          </p:cNvPr>
          <p:cNvSpPr/>
          <p:nvPr/>
        </p:nvSpPr>
        <p:spPr>
          <a:xfrm>
            <a:off x="0" y="219075"/>
            <a:ext cx="9144000" cy="1367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7171" name="Заголовок 1">
            <a:extLst>
              <a:ext uri="{FF2B5EF4-FFF2-40B4-BE49-F238E27FC236}">
                <a16:creationId xmlns:a16="http://schemas.microsoft.com/office/drawing/2014/main" id="{7D5F8073-4025-654D-C305-6F40EC64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5" y="236950"/>
            <a:ext cx="9144000" cy="1324360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Порядок аттестации</a:t>
            </a:r>
            <a:b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(приказ Министерства просвещения Российской Федерации от 24 марта 2023 г. № 196</a:t>
            </a:r>
            <a:b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«Об утверждении Порядка проведения аттестации педагогических работников </a:t>
            </a:r>
            <a:b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организаций, осуществляющих образовательную деятельность») </a:t>
            </a:r>
            <a:b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ru-RU" sz="15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определяет </a:t>
            </a: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два вида аттестации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EC93EDF-9DEC-975A-D02E-92D35A8EB717}"/>
              </a:ext>
            </a:extLst>
          </p:cNvPr>
          <p:cNvSpPr/>
          <p:nvPr/>
        </p:nvSpPr>
        <p:spPr>
          <a:xfrm>
            <a:off x="-11113" y="1677661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0E7213DF-6B63-23AF-D84A-FB2D487E0F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05694" y="3081998"/>
            <a:ext cx="4248472" cy="1643464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Аттестация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в целях установления первой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 высшей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квалификационных категорий,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квалификационных категорий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«педагог-методист»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 «педагог-наставник»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6" name="AutoShape 8">
            <a:extLst>
              <a:ext uri="{FF2B5EF4-FFF2-40B4-BE49-F238E27FC236}">
                <a16:creationId xmlns:a16="http://schemas.microsoft.com/office/drawing/2014/main" id="{74AA538A-5AAC-221A-73C2-D221BDA89C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512" y="3081998"/>
            <a:ext cx="4285935" cy="1643464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Аттестация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в целях подтверждения соответствия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педагогических работников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занимаемым ими должностям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609E63A-11B7-A357-1FDC-DBE610938A13}"/>
              </a:ext>
            </a:extLst>
          </p:cNvPr>
          <p:cNvCxnSpPr/>
          <p:nvPr/>
        </p:nvCxnSpPr>
        <p:spPr>
          <a:xfrm>
            <a:off x="3923928" y="4772589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FE0FDF6-11A3-DE1E-013E-F1BCF0EB98F6}"/>
              </a:ext>
            </a:extLst>
          </p:cNvPr>
          <p:cNvCxnSpPr/>
          <p:nvPr/>
        </p:nvCxnSpPr>
        <p:spPr>
          <a:xfrm>
            <a:off x="5076056" y="4772589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8">
            <a:extLst>
              <a:ext uri="{FF2B5EF4-FFF2-40B4-BE49-F238E27FC236}">
                <a16:creationId xmlns:a16="http://schemas.microsoft.com/office/drawing/2014/main" id="{F495727B-C466-4327-B45B-C4841514E8F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511" y="5128536"/>
            <a:ext cx="4285935" cy="1172945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проводится аттестационной комиссией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образовательной организации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один раз в пять лет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1" name="AutoShape 8">
            <a:extLst>
              <a:ext uri="{FF2B5EF4-FFF2-40B4-BE49-F238E27FC236}">
                <a16:creationId xmlns:a16="http://schemas.microsoft.com/office/drawing/2014/main" id="{95F0ABA6-4551-780F-254A-DE483F0E1EF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78555" y="5128536"/>
            <a:ext cx="4248472" cy="1172945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срок действия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указанных категорий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Порядком аттестации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не определен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262CF27B-961E-C10B-2C50-D8ECA751B4D8}"/>
              </a:ext>
            </a:extLst>
          </p:cNvPr>
          <p:cNvSpPr/>
          <p:nvPr/>
        </p:nvSpPr>
        <p:spPr>
          <a:xfrm rot="5400000">
            <a:off x="1714655" y="889538"/>
            <a:ext cx="929689" cy="2989825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Обязательная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410EBA5B-C646-CF92-D0C6-AA2B899D535C}"/>
              </a:ext>
            </a:extLst>
          </p:cNvPr>
          <p:cNvSpPr/>
          <p:nvPr/>
        </p:nvSpPr>
        <p:spPr>
          <a:xfrm rot="5400000">
            <a:off x="6396650" y="869313"/>
            <a:ext cx="889240" cy="2989826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Добровольная</a:t>
            </a:r>
          </a:p>
        </p:txBody>
      </p:sp>
    </p:spTree>
    <p:extLst>
      <p:ext uri="{BB962C8B-B14F-4D97-AF65-F5344CB8AC3E}">
        <p14:creationId xmlns:p14="http://schemas.microsoft.com/office/powerpoint/2010/main" val="31873105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0" y="257175"/>
            <a:ext cx="9144000" cy="941388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проводится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федеральных нормативных документов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8E3E9676-0BFA-2294-B4CD-C52773F3B9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17034" y="2858817"/>
            <a:ext cx="4248472" cy="930223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Статьи 48, 49</a:t>
            </a:r>
          </a:p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Аттестация педагогических работников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id="{AE957D68-4D6F-83FC-E288-849E018DC7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0852" y="4138711"/>
            <a:ext cx="8673635" cy="1593923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Проведение аттестации педагогических работников </a:t>
            </a:r>
          </a:p>
          <a:p>
            <a:pPr algn="ctr"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в целях подтверждения соответствия педагогических работников занимаемым </a:t>
            </a:r>
          </a:p>
          <a:p>
            <a:pPr algn="ctr"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ими должностям осуществляется </a:t>
            </a:r>
          </a:p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один раз в пять лет </a:t>
            </a:r>
          </a:p>
          <a:p>
            <a:pPr algn="ctr"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на основе </a:t>
            </a:r>
            <a:r>
              <a:rPr lang="ru-RU" altLang="ru-RU" sz="1400" b="1" dirty="0">
                <a:solidFill>
                  <a:srgbClr val="002060"/>
                </a:solidFill>
              </a:rPr>
              <a:t>оценки их профессиональной деятельности </a:t>
            </a:r>
          </a:p>
          <a:p>
            <a:pPr algn="ctr"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аттестационными комиссиями, самостоятельно формируемыми организациями</a:t>
            </a:r>
            <a:r>
              <a:rPr lang="ru-RU" altLang="ru-RU" sz="1400" dirty="0">
                <a:solidFill>
                  <a:srgbClr val="002060"/>
                </a:solidFill>
              </a:rPr>
              <a:t>, </a:t>
            </a:r>
          </a:p>
          <a:p>
            <a:pPr algn="ctr"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осуществляющими образовательную деятельность</a:t>
            </a:r>
            <a:endParaRPr lang="ru-RU" altLang="ru-RU" sz="1400" b="1" dirty="0">
              <a:solidFill>
                <a:srgbClr val="002060"/>
              </a:solidFill>
            </a:endParaRP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BD2C3E4B-2B33-0628-49C9-6F9E7078C82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0852" y="2858817"/>
            <a:ext cx="4285935" cy="930223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Раздел </a:t>
            </a:r>
            <a:r>
              <a:rPr lang="en-US" sz="1400" dirty="0">
                <a:solidFill>
                  <a:srgbClr val="002060"/>
                </a:solidFill>
                <a:latin typeface="Arial" charset="0"/>
                <a:cs typeface="Arial" charset="0"/>
              </a:rPr>
              <a:t>II</a:t>
            </a:r>
            <a:endParaRPr lang="ru-RU" sz="14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Аттестация педагогических работников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 целях подтверждения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соответствия занимаемой должности</a:t>
            </a:r>
            <a:endParaRPr lang="en-US" sz="14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92EB0FF7-8AD6-79FC-4E8E-37C003E0641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18050" y="1368175"/>
            <a:ext cx="4246440" cy="1351115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Федеральный закон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«Об образовании в Российской Федерации»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№ 273-ФЗ от 29 декабря 2012 года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58724984-01E3-6BFD-F9EF-B1FBF69CB4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0852" y="1374775"/>
            <a:ext cx="4285935" cy="1344515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Министерства просвещения РФ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от 24 марта 2023 г. № 196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«Об утверждении Порядка проведения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аттестации педагогических работников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организаций, осуществляющих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образовательную деятельность»</a:t>
            </a:r>
          </a:p>
          <a:p>
            <a:pPr algn="ctr" eaLnBrk="1" hangingPunct="1">
              <a:defRPr/>
            </a:pPr>
            <a:endParaRPr lang="ru-RU" altLang="ru-RU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E81F88D-AAC3-97DE-309D-5D10C79C8B01}"/>
              </a:ext>
            </a:extLst>
          </p:cNvPr>
          <p:cNvCxnSpPr/>
          <p:nvPr/>
        </p:nvCxnSpPr>
        <p:spPr>
          <a:xfrm>
            <a:off x="3995936" y="380790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37F91CD-9DF8-329C-3C79-A7C2397A556D}"/>
              </a:ext>
            </a:extLst>
          </p:cNvPr>
          <p:cNvCxnSpPr/>
          <p:nvPr/>
        </p:nvCxnSpPr>
        <p:spPr>
          <a:xfrm>
            <a:off x="5364088" y="3807900"/>
            <a:ext cx="0" cy="288351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8">
            <a:extLst>
              <a:ext uri="{FF2B5EF4-FFF2-40B4-BE49-F238E27FC236}">
                <a16:creationId xmlns:a16="http://schemas.microsoft.com/office/drawing/2014/main" id="{3F41E4B1-165E-CB7D-0E56-6FF4C1A2ABC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0852" y="5794724"/>
            <a:ext cx="8673635" cy="844201"/>
          </a:xfrm>
          <a:prstGeom prst="roundRect">
            <a:avLst>
              <a:gd name="adj" fmla="val 3588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Письмо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Министерства просвещения Российской Федерации № 08-1510/394 от 17.08.2023 года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 применению Порядка проведения аттестации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педагогических работников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-11113" y="217488"/>
            <a:ext cx="9047163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gray">
          <a:xfrm>
            <a:off x="252041" y="3034953"/>
            <a:ext cx="4535983" cy="169019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1.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о создании аттестационной комиссии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из числа работников ОО (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не менее 5 человек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):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* председатель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* заместитель председателя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* секретарь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   * члены комиссии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295690" y="2183286"/>
            <a:ext cx="8569325" cy="60228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Организация и проведение аттестации в образовательной организации</a:t>
            </a:r>
          </a:p>
          <a:p>
            <a:pPr algn="ctr" eaLnBrk="1" hangingPunct="1">
              <a:defRPr/>
            </a:pPr>
            <a:r>
              <a: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(ответственность руководителя)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4968355" y="2882420"/>
            <a:ext cx="3887986" cy="954561"/>
          </a:xfrm>
          <a:prstGeom prst="wedgeRoundRectCallout">
            <a:avLst>
              <a:gd name="adj1" fmla="val -61488"/>
              <a:gd name="adj2" fmla="val 2931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представитель первичной профсоюзной организации </a:t>
            </a:r>
          </a:p>
          <a:p>
            <a:pPr algn="ctr"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иного представительного органа (представителя работников организации)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1259632" y="1374775"/>
            <a:ext cx="6843316" cy="73866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Министерства просвещения РФ от 24 марта 2023 г. № 196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«Об утверждении Порядка проведения аттестации педагогических работников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организаций, осуществляющих образовательную деятельность»</a:t>
            </a:r>
          </a:p>
        </p:txBody>
      </p:sp>
      <p:sp>
        <p:nvSpPr>
          <p:cNvPr id="5" name="Скругленная прямоугольная выноска 1">
            <a:extLst>
              <a:ext uri="{FF2B5EF4-FFF2-40B4-BE49-F238E27FC236}">
                <a16:creationId xmlns:a16="http://schemas.microsoft.com/office/drawing/2014/main" id="{45BFF777-6D75-090E-FF37-1884F2FEB82B}"/>
              </a:ext>
            </a:extLst>
          </p:cNvPr>
          <p:cNvSpPr/>
          <p:nvPr/>
        </p:nvSpPr>
        <p:spPr>
          <a:xfrm>
            <a:off x="5003973" y="3875946"/>
            <a:ext cx="3887986" cy="914016"/>
          </a:xfrm>
          <a:prstGeom prst="wedgeRoundRectCallout">
            <a:avLst>
              <a:gd name="adj1" fmla="val -62511"/>
              <a:gd name="adj2" fmla="val -6080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организации в состав аттестационной комиссии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входит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A8890555-7FC9-B0AE-B740-7798019169B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2041" y="4974522"/>
            <a:ext cx="8639918" cy="1664402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При отсутствии в организации возможности сформировать аттестационную комиссию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 необходимом количестве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из числа работников организации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, в которой работает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педагогический работник,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в ее состав могут входить работники других организаций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,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в том числе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методических служб сферы образования</a:t>
            </a:r>
          </a:p>
          <a:p>
            <a:pPr algn="ctr" eaLnBrk="1" hangingPunct="1"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* Письмо Министерства просвещения Российской Федерации № 08-1510/394 от 17.08.2023 года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по применению Порядка проведения аттестации педагогических работников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Вопрос 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251519" y="2178050"/>
            <a:ext cx="8568949" cy="65246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Организация и проведение аттестации в образовательной организации</a:t>
            </a:r>
          </a:p>
          <a:p>
            <a:pPr algn="ctr" eaLnBrk="1" hangingPunct="1">
              <a:defRPr/>
            </a:pPr>
            <a:r>
              <a:rPr lang="ru-RU" sz="16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(ответственность руководителя)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251519" y="2923013"/>
            <a:ext cx="4896545" cy="59085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6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1600" dirty="0">
                <a:solidFill>
                  <a:srgbClr val="002060"/>
                </a:solidFill>
                <a:latin typeface="Arial" charset="0"/>
                <a:cs typeface="Arial" charset="0"/>
              </a:rPr>
              <a:t>2.</a:t>
            </a:r>
            <a:endParaRPr lang="ru-RU" sz="1600" dirty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о проведении аттестации</a:t>
            </a:r>
          </a:p>
          <a:p>
            <a:pPr algn="ctr" eaLnBrk="1" hangingPunct="1">
              <a:defRPr/>
            </a:pPr>
            <a:endParaRPr lang="ru-RU" sz="16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724128" y="2912621"/>
            <a:ext cx="3024329" cy="692221"/>
          </a:xfrm>
          <a:prstGeom prst="wedgeRoundRectCallout">
            <a:avLst>
              <a:gd name="adj1" fmla="val -83951"/>
              <a:gd name="adj2" fmla="val -75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аттестуемых,</a:t>
            </a:r>
          </a:p>
          <a:p>
            <a:pPr>
              <a:defRPr/>
            </a:pP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проведения аттестации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gray">
          <a:xfrm>
            <a:off x="1187624" y="3745113"/>
            <a:ext cx="7056783" cy="1161454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ВАЖНО!</a:t>
            </a:r>
          </a:p>
          <a:p>
            <a:pPr algn="ctr" eaLnBrk="1" hangingPunct="1">
              <a:defRPr/>
            </a:pPr>
            <a:endParaRPr lang="ru-RU" sz="800" b="1" u="sng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Работодатель знакомит педагогических работников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с приказом, списком, графиком – под подпись</a:t>
            </a:r>
          </a:p>
          <a:p>
            <a:pPr algn="ctr" eaLnBrk="1" hangingPunct="1">
              <a:defRPr/>
            </a:pPr>
            <a:r>
              <a:rPr lang="ru-RU" sz="400" b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не менее чем за 30 дней до проведения аттестации по графику</a:t>
            </a: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47F7AB04-81B4-CA87-DA78-04814FF826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59632" y="1405530"/>
            <a:ext cx="6843316" cy="73866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Приказ Министерства просвещения РФ от 24 марта 2023 г. № 196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«Об утверждении Порядка проведения аттестации педагогических работников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организаций, осуществляющих образовательную деятельность»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EEDEF55C-9ACF-A790-033B-E482880632F1}"/>
              </a:ext>
            </a:extLst>
          </p:cNvPr>
          <p:cNvCxnSpPr>
            <a:cxnSpLocks/>
          </p:cNvCxnSpPr>
          <p:nvPr/>
        </p:nvCxnSpPr>
        <p:spPr>
          <a:xfrm>
            <a:off x="4716016" y="3513871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8">
            <a:extLst>
              <a:ext uri="{FF2B5EF4-FFF2-40B4-BE49-F238E27FC236}">
                <a16:creationId xmlns:a16="http://schemas.microsoft.com/office/drawing/2014/main" id="{C929F7CE-DC22-9DF4-2DA9-F653DF0690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1519" y="5046838"/>
            <a:ext cx="8639918" cy="1664402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Педагогические работники при работе по совместительству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проходят аттестацию в целях подтверждения соответствия занимаемой должности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на общих основаниях независимо от того, что аттестация по одноименной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должности была проведена по месту основной работы</a:t>
            </a:r>
          </a:p>
          <a:p>
            <a:pPr algn="ctr" eaLnBrk="1" hangingPunct="1">
              <a:defRPr/>
            </a:pPr>
            <a:endParaRPr lang="ru-RU" sz="8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* Письмо Министерства просвещения Российской Федерации № 08-1510/394 от 17.08.2023 года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по применению Порядка проведения аттестации педагогических работников</a:t>
            </a:r>
          </a:p>
          <a:p>
            <a:pPr algn="r" eaLnBrk="1" hangingPunct="1"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Вопрос 6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2037EC5E-5625-DF3D-3D77-1F44567D0B8C}"/>
              </a:ext>
            </a:extLst>
          </p:cNvPr>
          <p:cNvCxnSpPr>
            <a:cxnSpLocks/>
          </p:cNvCxnSpPr>
          <p:nvPr/>
        </p:nvCxnSpPr>
        <p:spPr>
          <a:xfrm>
            <a:off x="8532440" y="3667368"/>
            <a:ext cx="0" cy="131694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38314C-FDE8-F672-377D-C6532784E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C9C16A-2F85-01B5-37B6-1F5054E75074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2ECDEED-EBA3-F530-DEA7-AA85EDEEE2F3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CE2EF77-8442-E389-A321-54FBAB6A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подтверждения соответствия занимаемой должности</a:t>
            </a:r>
            <a:endParaRPr lang="ru-RU" sz="18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AutoShape 8">
            <a:extLst>
              <a:ext uri="{FF2B5EF4-FFF2-40B4-BE49-F238E27FC236}">
                <a16:creationId xmlns:a16="http://schemas.microsoft.com/office/drawing/2014/main" id="{E84E37E1-C124-D29C-94EC-BF5DB727F57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1560" y="3239007"/>
            <a:ext cx="7920880" cy="3502361"/>
          </a:xfrm>
          <a:prstGeom prst="roundRect">
            <a:avLst>
              <a:gd name="adj" fmla="val 2887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педагогических работников,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имеющих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квалификационные категории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*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проработавших в занимаемой должности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менее двух лет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в организации,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в которой проводится аттестация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*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беременных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женщин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*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женщин, находящихся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отпуске по беременности и родам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(не ранее чем через два года после их выхода из отпуска)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*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лиц, находящихся в отпуске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 уходу за ребенком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до достижения им возраста трех лет</a:t>
            </a:r>
            <a:endParaRPr lang="ru-RU" sz="12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   (не ранее чем через два года после их выхода из отпуска)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*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отсутствовавших на рабочем месте более четырех месяцев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 связи с заболеванием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     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(не ранее чем через год после их выхода на работу)</a:t>
            </a:r>
          </a:p>
          <a:p>
            <a:pPr lvl="0" algn="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* Порядок проведения аттестации педагогических работников организаций, </a:t>
            </a:r>
          </a:p>
          <a:p>
            <a:pPr lvl="0" algn="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осуществляющих образовательную деятельность</a:t>
            </a:r>
          </a:p>
          <a:p>
            <a:pPr lvl="0" algn="r">
              <a:defRPr/>
            </a:pPr>
            <a:r>
              <a:rPr lang="ru-RU" sz="1200" dirty="0">
                <a:solidFill>
                  <a:srgbClr val="002060"/>
                </a:solidFill>
                <a:latin typeface="Arial" charset="0"/>
                <a:cs typeface="Arial" charset="0"/>
              </a:rPr>
              <a:t>п.22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AutoShape 8">
            <a:extLst>
              <a:ext uri="{FF2B5EF4-FFF2-40B4-BE49-F238E27FC236}">
                <a16:creationId xmlns:a16="http://schemas.microsoft.com/office/drawing/2014/main" id="{562FD44C-9142-3FDB-13D0-6ACAD88410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6000" y="1852045"/>
            <a:ext cx="7920881" cy="806282"/>
          </a:xfrm>
          <a:prstGeom prst="roundRect">
            <a:avLst>
              <a:gd name="adj" fmla="val 2887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О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дин раз в пять лет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* Порядок проведения аттестации педагогических работников организаций,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осуществляющих образовательную деятельность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>
                <a:solidFill>
                  <a:srgbClr val="002060"/>
                </a:solidFill>
                <a:latin typeface="Arial" charset="0"/>
                <a:cs typeface="Arial" charset="0"/>
              </a:rPr>
              <a:t>п.5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356A1C84-7CB7-7696-AAD3-592377CE4A5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50119" y="1362174"/>
            <a:ext cx="5832647" cy="351481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Необходимость и сроки проведения аттестации</a:t>
            </a: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26AFE76F-85F9-0CD1-0CCC-AB2C36337F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50118" y="2796717"/>
            <a:ext cx="5832647" cy="318043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Кроме</a:t>
            </a:r>
          </a:p>
        </p:txBody>
      </p:sp>
    </p:spTree>
    <p:extLst>
      <p:ext uri="{BB962C8B-B14F-4D97-AF65-F5344CB8AC3E}">
        <p14:creationId xmlns:p14="http://schemas.microsoft.com/office/powerpoint/2010/main" val="8564173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6374BA-DBC4-C967-58FA-9D99A1695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89900EA-EE12-D6BB-620D-4CD4214D0A34}"/>
              </a:ext>
            </a:extLst>
          </p:cNvPr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p:sp>
        <p:nvSpPr>
          <p:cNvPr id="11267" name="Заголовок 1">
            <a:extLst>
              <a:ext uri="{FF2B5EF4-FFF2-40B4-BE49-F238E27FC236}">
                <a16:creationId xmlns:a16="http://schemas.microsoft.com/office/drawing/2014/main" id="{00D21001-2286-65BD-47EC-EBACC9F67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691D5E-5BAE-50EF-3E0A-A25607DC8145}"/>
              </a:ext>
            </a:extLst>
          </p:cNvPr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CD7AADEA-C932-C494-DEA0-71D8E8989CC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59632" y="1372882"/>
            <a:ext cx="7056783" cy="567880"/>
          </a:xfrm>
          <a:prstGeom prst="roundRect">
            <a:avLst>
              <a:gd name="adj" fmla="val 1631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Имеет ли право педагогический работник отказаться от прохождения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аттестации в целях подтверждения соответствия занимаемой должности?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374B4C0-5228-77F3-BD67-9079ACA87366}"/>
              </a:ext>
            </a:extLst>
          </p:cNvPr>
          <p:cNvGrpSpPr/>
          <p:nvPr/>
        </p:nvGrpSpPr>
        <p:grpSpPr>
          <a:xfrm>
            <a:off x="174476" y="2008719"/>
            <a:ext cx="8783934" cy="4696137"/>
            <a:chOff x="174476" y="1989501"/>
            <a:chExt cx="8783934" cy="4696137"/>
          </a:xfrm>
        </p:grpSpPr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2768CA4B-360B-35A5-1680-319FEB27AC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4476" y="1989501"/>
              <a:ext cx="8783934" cy="4696137"/>
            </a:xfrm>
            <a:prstGeom prst="roundRect">
              <a:avLst>
                <a:gd name="adj" fmla="val 16310"/>
              </a:avLst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Прохождение педагогическими работниками аттестации в целях подтверждения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соответствия занимаемой должности –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обязанность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педагогического работника </a:t>
              </a:r>
            </a:p>
            <a:p>
              <a:pPr lvl="0">
                <a:defRPr/>
              </a:pPr>
              <a:r>
                <a:rPr lang="ru-RU" sz="14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                                                                </a:t>
              </a:r>
              <a:r>
                <a:rPr lang="ru-RU" sz="11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* пункт 8 части 1 статьи 48 Федерального закона «Об образовании в РФ»</a:t>
              </a:r>
            </a:p>
            <a:p>
              <a:pPr lvl="0" algn="ctr">
                <a:defRPr/>
              </a:pPr>
              <a:endParaRPr lang="ru-RU" sz="14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Работник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обязан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добросовестно исполнять 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свои трудовые обязанности, 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соблюдать трудовую дисциплину</a:t>
              </a:r>
            </a:p>
            <a:p>
              <a:pPr lvl="0" algn="ctr">
                <a:defRPr/>
              </a:pPr>
              <a:r>
                <a:rPr lang="ru-RU" sz="14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                                                                                    </a:t>
              </a:r>
              <a:r>
                <a:rPr lang="ru-RU" sz="11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* статья 21 Трудового кодекса Российской Федерации</a:t>
              </a:r>
            </a:p>
            <a:p>
              <a:pPr lvl="0" algn="ctr">
                <a:defRPr/>
              </a:pPr>
              <a:endParaRPr lang="ru-RU" sz="11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endParaRPr lang="ru-RU" sz="8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Следовательно, педагогические работники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не вправе отказаться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от прохождения 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аттестации в целях подтверждения соответствия занимаемой должности.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Отказ педагогического работника от прохождения аттестации является дисциплинарным 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проступком, то есть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неисполнением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работником возложенных на него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трудовых обязанностей</a:t>
              </a:r>
              <a:endParaRPr lang="ru-RU" sz="1400" b="1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endParaRPr lang="ru-RU" sz="8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endParaRPr lang="ru-RU" sz="1300" dirty="0">
                <a:solidFill>
                  <a:srgbClr val="002060"/>
                </a:solidFill>
                <a:latin typeface="Arial" charset="0"/>
                <a:cs typeface="Arial" charset="0"/>
              </a:endParaRP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За совершение указанного проступка </a:t>
              </a:r>
              <a:r>
                <a:rPr lang="ru-RU" sz="1300" b="1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работодатель имеет право применить </a:t>
              </a: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следующие </a:t>
              </a:r>
            </a:p>
            <a:p>
              <a:pPr lvl="0" algn="ctr">
                <a:defRPr/>
              </a:pPr>
              <a:r>
                <a:rPr lang="ru-RU" sz="13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дисциплинарные взыскания: замечание, выговор, увольнение </a:t>
              </a:r>
            </a:p>
            <a:p>
              <a:pPr lvl="0" algn="ctr">
                <a:defRPr/>
              </a:pPr>
              <a:r>
                <a:rPr lang="ru-RU" sz="14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                                                                                       </a:t>
              </a:r>
              <a:r>
                <a:rPr lang="ru-RU" sz="110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* статья 192 Трудового кодекса Российской Федерации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* Письмо Министерства просвещения Российской Федерации № 08-1510/394 от 17.08.2023 года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по применению Порядка проведения аттестации педагогических работников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Вопрос 7</a:t>
              </a:r>
            </a:p>
          </p:txBody>
        </p:sp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5FA91655-6C6D-267C-450B-F72F5004DB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5983" y="2178030"/>
              <a:ext cx="8280920" cy="712736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AutoShape 8">
              <a:extLst>
                <a:ext uri="{FF2B5EF4-FFF2-40B4-BE49-F238E27FC236}">
                  <a16:creationId xmlns:a16="http://schemas.microsoft.com/office/drawing/2014/main" id="{1F901534-0EAE-2EBF-A0FB-401E10F969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5983" y="3017951"/>
              <a:ext cx="8280920" cy="712736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AutoShape 8">
              <a:extLst>
                <a:ext uri="{FF2B5EF4-FFF2-40B4-BE49-F238E27FC236}">
                  <a16:creationId xmlns:a16="http://schemas.microsoft.com/office/drawing/2014/main" id="{3CD3C31C-3176-B371-C488-C97C3E8058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5983" y="3821211"/>
              <a:ext cx="8280920" cy="115694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" name="AutoShape 8">
              <a:extLst>
                <a:ext uri="{FF2B5EF4-FFF2-40B4-BE49-F238E27FC236}">
                  <a16:creationId xmlns:a16="http://schemas.microsoft.com/office/drawing/2014/main" id="{E4B65622-C1C6-21B5-7999-AAFCEF797C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5983" y="5029666"/>
              <a:ext cx="8280920" cy="712736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1400" b="1" u="sng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7867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0" y="217488"/>
            <a:ext cx="9144000" cy="941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педагогических работников в целях </a:t>
            </a:r>
            <a:b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подтверждения соответствия занимаемой должности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>
            <a:off x="179388" y="1484313"/>
            <a:ext cx="8856662" cy="64928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Организация и проведение аттестации в образовательной организации</a:t>
            </a:r>
          </a:p>
          <a:p>
            <a:pPr algn="ctr" eaLnBrk="1" hangingPunct="1">
              <a:defRPr/>
            </a:pPr>
            <a:r>
              <a:rPr lang="ru-RU" sz="16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(ответственность руководителя)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251520" y="2507636"/>
            <a:ext cx="5782479" cy="2195116"/>
          </a:xfrm>
          <a:prstGeom prst="roundRect">
            <a:avLst>
              <a:gd name="adj" fmla="val 4093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002060"/>
                </a:solidFill>
                <a:latin typeface="Arial" charset="0"/>
                <a:cs typeface="Arial" charset="0"/>
              </a:rPr>
              <a:t>  </a:t>
            </a: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3.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Представление работодателя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ФИО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должность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дата заключения трудового договора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уровень образования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дополнительное профессиональное образование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результаты предыдущих аттестаций</a:t>
            </a:r>
          </a:p>
          <a:p>
            <a:pPr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      * оценка результатов профессиональной деятельности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660232" y="2331442"/>
            <a:ext cx="2232248" cy="1800200"/>
          </a:xfrm>
          <a:prstGeom prst="wedgeRoundRectCallout">
            <a:avLst>
              <a:gd name="adj1" fmla="val -98058"/>
              <a:gd name="adj2" fmla="val -9853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Знакомит </a:t>
            </a:r>
          </a:p>
          <a:p>
            <a:pPr algn="ctr">
              <a:defRPr/>
            </a:pP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представлением </a:t>
            </a:r>
          </a:p>
          <a:p>
            <a:pPr algn="ctr">
              <a:defRPr/>
            </a:pP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подпись </a:t>
            </a:r>
          </a:p>
          <a:p>
            <a:pPr algn="ctr">
              <a:defRPr/>
            </a:pP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чем </a:t>
            </a:r>
          </a:p>
          <a:p>
            <a:pPr algn="ctr">
              <a:defRPr/>
            </a:pP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30 дней </a:t>
            </a:r>
          </a:p>
          <a:p>
            <a:pPr algn="ctr">
              <a:defRPr/>
            </a:pP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проведения аттестации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1796F60A-BC1B-2A94-75B9-17B4BC0CE2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1520" y="5085211"/>
            <a:ext cx="5976664" cy="1152872"/>
          </a:xfrm>
          <a:prstGeom prst="roundRect">
            <a:avLst>
              <a:gd name="adj" fmla="val 24914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  <a:tileRect/>
          </a:gradFill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Сведения о педагогических работниках должны храниться в ОО, 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оценка профессиональных и деловых качеств, результатов </a:t>
            </a:r>
          </a:p>
          <a:p>
            <a:pPr eaLnBrk="1" hangingPunct="1">
              <a:defRPr/>
            </a:pPr>
            <a:r>
              <a:rPr lang="ru-RU" sz="1400" dirty="0">
                <a:solidFill>
                  <a:srgbClr val="002060"/>
                </a:solidFill>
                <a:latin typeface="Arial" charset="0"/>
                <a:cs typeface="Arial" charset="0"/>
              </a:rPr>
              <a:t>профессиональной деятельности должна обеспечиваться </a:t>
            </a:r>
          </a:p>
          <a:p>
            <a:pPr eaLnBrk="1" hangingPunct="1">
              <a:defRPr/>
            </a:pPr>
            <a:r>
              <a:rPr lang="ru-RU" sz="1400" b="1" dirty="0">
                <a:solidFill>
                  <a:srgbClr val="002060"/>
                </a:solidFill>
                <a:latin typeface="Arial" charset="0"/>
                <a:cs typeface="Arial" charset="0"/>
              </a:rPr>
              <a:t>руководителем или заместителем руководителя</a:t>
            </a:r>
          </a:p>
        </p:txBody>
      </p:sp>
      <p:sp>
        <p:nvSpPr>
          <p:cNvPr id="5" name="Скругленная прямоугольная выноска 9">
            <a:extLst>
              <a:ext uri="{FF2B5EF4-FFF2-40B4-BE49-F238E27FC236}">
                <a16:creationId xmlns:a16="http://schemas.microsoft.com/office/drawing/2014/main" id="{C9CD111A-C4CE-0792-08FC-DED70604696E}"/>
              </a:ext>
            </a:extLst>
          </p:cNvPr>
          <p:cNvSpPr/>
          <p:nvPr/>
        </p:nvSpPr>
        <p:spPr>
          <a:xfrm>
            <a:off x="6660232" y="4629372"/>
            <a:ext cx="2232248" cy="1920430"/>
          </a:xfrm>
          <a:prstGeom prst="wedgeRoundRectCallout">
            <a:avLst>
              <a:gd name="adj1" fmla="val -79045"/>
              <a:gd name="adj2" fmla="val -13520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Департамента государственной политики в сфере общего образования </a:t>
            </a:r>
          </a:p>
          <a:p>
            <a:pPr algn="ctr">
              <a:defRPr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21 марта 2017 года </a:t>
            </a:r>
          </a:p>
          <a:p>
            <a:pPr algn="ctr">
              <a:defRPr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принятии мер </a:t>
            </a:r>
          </a:p>
          <a:p>
            <a:pPr algn="ctr">
              <a:defRPr/>
            </a:pPr>
            <a:r>
              <a:rPr lang="ru-R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устранению избыточной отчетности»</a:t>
            </a:r>
          </a:p>
          <a:p>
            <a:pPr algn="r">
              <a:defRPr/>
            </a:pPr>
            <a:endParaRPr lang="ru-RU" sz="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ru-RU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</a:t>
            </a:r>
            <a:r>
              <a:rPr lang="ru-RU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п.1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9075"/>
            <a:ext cx="9144000" cy="979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+</a:t>
            </a:r>
          </a:p>
        </p:txBody>
      </p:sp>
      <p:sp>
        <p:nvSpPr>
          <p:cNvPr id="14340" name="Заголовок 1"/>
          <p:cNvSpPr>
            <a:spLocks noGrp="1"/>
          </p:cNvSpPr>
          <p:nvPr>
            <p:ph type="title"/>
          </p:nvPr>
        </p:nvSpPr>
        <p:spPr>
          <a:xfrm>
            <a:off x="1" y="211138"/>
            <a:ext cx="9144000" cy="979487"/>
          </a:xfrm>
        </p:spPr>
        <p:txBody>
          <a:bodyPr/>
          <a:lstStyle/>
          <a:p>
            <a:pPr algn="ctr" eaLnBrk="1" hangingPunct="1">
              <a:spcBef>
                <a:spcPts val="200"/>
              </a:spcBef>
              <a:spcAft>
                <a:spcPts val="20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письмо Центрального Совета общероссийского Профсоюза образования от 7 июля 2016 года № 323</a:t>
            </a:r>
            <a:b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дополнительных разъяснениях по сокращению и устранению </a:t>
            </a:r>
            <a:b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избыточной отчетности учителей»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1113" y="1268413"/>
            <a:ext cx="9155113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4" name="Прямоугольник 4"/>
          <p:cNvSpPr>
            <a:spLocks noChangeArrowheads="1"/>
          </p:cNvSpPr>
          <p:nvPr/>
        </p:nvSpPr>
        <p:spPr bwMode="auto">
          <a:xfrm>
            <a:off x="-11113" y="2271150"/>
            <a:ext cx="9056143" cy="231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altLang="ru-RU" sz="1350" dirty="0">
                <a:solidFill>
                  <a:srgbClr val="002060"/>
                </a:solidFill>
              </a:rPr>
              <a:t>1) </a:t>
            </a:r>
            <a:r>
              <a:rPr lang="ru-RU" altLang="ru-RU" sz="1350" b="1" dirty="0">
                <a:solidFill>
                  <a:srgbClr val="002060"/>
                </a:solidFill>
              </a:rPr>
              <a:t>Обеспечивать систематический сбор и хранение </a:t>
            </a:r>
            <a:r>
              <a:rPr lang="ru-RU" altLang="ru-RU" sz="1350" dirty="0">
                <a:solidFill>
                  <a:srgbClr val="002060"/>
                </a:solidFill>
              </a:rPr>
              <a:t>сведений, предусмотренных п.11 Порядка аттестации: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фамилия, имя, отчество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наименование должности на дату проведения аттестации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дата заключения по этой должности трудового договора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уровень образования/квалификации по специальности/направлению подготовки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информация о получении дополнительного профессионального образования по профилю педагогической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  деятельности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результаты предыдущих аттестаций (в случае их проведения)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* мотивированная всесторонняя и объективная оценка результатов профессиональной деятельности </a:t>
            </a:r>
          </a:p>
          <a:p>
            <a:pPr>
              <a:lnSpc>
                <a:spcPct val="120000"/>
              </a:lnSpc>
            </a:pPr>
            <a:r>
              <a:rPr lang="ru-RU" altLang="ru-RU" sz="1200" dirty="0">
                <a:solidFill>
                  <a:srgbClr val="002060"/>
                </a:solidFill>
              </a:rPr>
              <a:t>       педагогического работника по выполнению трудовых обязанностей, возложенных на него трудовым договором</a:t>
            </a:r>
          </a:p>
        </p:txBody>
      </p:sp>
      <p:sp>
        <p:nvSpPr>
          <p:cNvPr id="14345" name="Прямоугольник 11"/>
          <p:cNvSpPr>
            <a:spLocks noChangeArrowheads="1"/>
          </p:cNvSpPr>
          <p:nvPr/>
        </p:nvSpPr>
        <p:spPr bwMode="auto">
          <a:xfrm>
            <a:off x="239712" y="1389200"/>
            <a:ext cx="8904288" cy="84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altLang="ru-RU" sz="1400" dirty="0">
                <a:solidFill>
                  <a:srgbClr val="7E0000"/>
                </a:solidFill>
              </a:rPr>
              <a:t>Для </a:t>
            </a:r>
            <a:r>
              <a:rPr lang="ru-RU" altLang="ru-RU" sz="1400" b="1" dirty="0">
                <a:solidFill>
                  <a:srgbClr val="7E0000"/>
                </a:solidFill>
              </a:rPr>
              <a:t>исключения требований о составлении педагогами отчетной документации </a:t>
            </a:r>
          </a:p>
          <a:p>
            <a:pPr algn="ctr">
              <a:lnSpc>
                <a:spcPct val="120000"/>
              </a:lnSpc>
            </a:pPr>
            <a:r>
              <a:rPr lang="ru-RU" altLang="ru-RU" sz="1400" dirty="0">
                <a:solidFill>
                  <a:srgbClr val="7E0000"/>
                </a:solidFill>
              </a:rPr>
              <a:t>при проведении аттестации в целях подтверждения соответствия занимаемым </a:t>
            </a:r>
          </a:p>
          <a:p>
            <a:pPr algn="ctr">
              <a:lnSpc>
                <a:spcPct val="120000"/>
              </a:lnSpc>
            </a:pPr>
            <a:r>
              <a:rPr lang="ru-RU" altLang="ru-RU" sz="1400" dirty="0">
                <a:solidFill>
                  <a:srgbClr val="7E0000"/>
                </a:solidFill>
              </a:rPr>
              <a:t>ими должностям </a:t>
            </a:r>
            <a:r>
              <a:rPr lang="ru-RU" altLang="ru-RU" sz="1400" b="1" dirty="0">
                <a:solidFill>
                  <a:srgbClr val="7E0000"/>
                </a:solidFill>
              </a:rPr>
              <a:t>руководителям ОО рекомендуется</a:t>
            </a:r>
          </a:p>
        </p:txBody>
      </p:sp>
      <p:sp>
        <p:nvSpPr>
          <p:cNvPr id="14346" name="Прямоугольник 4"/>
          <p:cNvSpPr>
            <a:spLocks noChangeArrowheads="1"/>
          </p:cNvSpPr>
          <p:nvPr/>
        </p:nvSpPr>
        <p:spPr bwMode="auto">
          <a:xfrm>
            <a:off x="2807269" y="4662465"/>
            <a:ext cx="6356350" cy="136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1350" dirty="0">
                <a:solidFill>
                  <a:srgbClr val="002060"/>
                </a:solidFill>
              </a:rPr>
              <a:t>2) </a:t>
            </a:r>
            <a:r>
              <a:rPr lang="ru-RU" altLang="ru-RU" sz="1350" b="1" dirty="0">
                <a:solidFill>
                  <a:srgbClr val="002060"/>
                </a:solidFill>
              </a:rPr>
              <a:t>осуществлять самостоятельно или через лиц</a:t>
            </a:r>
            <a:r>
              <a:rPr lang="ru-RU" altLang="ru-RU" sz="1350" dirty="0">
                <a:solidFill>
                  <a:srgbClr val="002060"/>
                </a:solidFill>
              </a:rPr>
              <a:t>, которым официально делегированы соответствующие полномочия, </a:t>
            </a:r>
            <a:r>
              <a:rPr lang="ru-RU" altLang="ru-RU" sz="1350" b="1" dirty="0">
                <a:solidFill>
                  <a:srgbClr val="002060"/>
                </a:solidFill>
              </a:rPr>
              <a:t>мотивированную всестороннюю и объективную оценку </a:t>
            </a:r>
            <a:r>
              <a:rPr lang="ru-RU" altLang="ru-RU" sz="1350" dirty="0">
                <a:solidFill>
                  <a:srgbClr val="002060"/>
                </a:solidFill>
              </a:rPr>
              <a:t>профессиональных, деловых качеств, результатов профессиональной деятельности учителей по выполнению обязанностей, предусмотренных трудовыми договорами</a:t>
            </a:r>
          </a:p>
        </p:txBody>
      </p:sp>
      <p:sp>
        <p:nvSpPr>
          <p:cNvPr id="2" name="Прямоугольник 4">
            <a:extLst>
              <a:ext uri="{FF2B5EF4-FFF2-40B4-BE49-F238E27FC236}">
                <a16:creationId xmlns:a16="http://schemas.microsoft.com/office/drawing/2014/main" id="{5A10E4D2-6A9F-206E-31AF-93702CCF6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975" y="6046941"/>
            <a:ext cx="8424936" cy="567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altLang="ru-RU" sz="1350" dirty="0">
                <a:solidFill>
                  <a:srgbClr val="002060"/>
                </a:solidFill>
              </a:rPr>
              <a:t>3) </a:t>
            </a:r>
            <a:r>
              <a:rPr lang="ru-RU" altLang="ru-RU" sz="1350" b="1" dirty="0">
                <a:solidFill>
                  <a:srgbClr val="002060"/>
                </a:solidFill>
              </a:rPr>
              <a:t>исключить</a:t>
            </a:r>
            <a:r>
              <a:rPr lang="ru-RU" altLang="ru-RU" sz="1350" dirty="0">
                <a:solidFill>
                  <a:srgbClr val="002060"/>
                </a:solidFill>
              </a:rPr>
              <a:t> практику привлечения учителей к составлению представлений </a:t>
            </a:r>
          </a:p>
          <a:p>
            <a:pPr>
              <a:lnSpc>
                <a:spcPct val="120000"/>
              </a:lnSpc>
            </a:pPr>
            <a:r>
              <a:rPr lang="ru-RU" altLang="ru-RU" sz="1350" dirty="0">
                <a:solidFill>
                  <a:srgbClr val="002060"/>
                </a:solidFill>
              </a:rPr>
              <a:t>    для проведения аттестации в целях подтверждения соответствия их занимаемым должностям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7645</TotalTime>
  <Words>1751</Words>
  <Application>Microsoft Office PowerPoint</Application>
  <PresentationFormat>Экран (4:3)</PresentationFormat>
  <Paragraphs>328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Презентация PowerPoint</vt:lpstr>
      <vt:lpstr>Порядок аттестации (приказ Министерства просвещения Российской Федерации от 24 марта 2023 г. № 196 «Об утверждении Порядка проведения аттестации педагогических работников  организаций, осуществляющих образовательную деятельность»)  определяет два вида аттестации</vt:lpstr>
      <vt:lpstr>Аттестация педагогических работников проводится на основании федеральных нормативных документов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Информационное письмо Центрального Совета общероссийского Профсоюза образования от 7 июля 2016 года № 323 «О дополнительных разъяснениях по сокращению и устранению  избыточной отчетности учителей»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Аттестация педагогических работников в целях  подтверждения соответствия занимаемой должности</vt:lpstr>
      <vt:lpstr>Необходимая информация на сайте образовательной организации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Неля</dc:creator>
  <cp:lastModifiedBy>User</cp:lastModifiedBy>
  <cp:revision>500</cp:revision>
  <dcterms:created xsi:type="dcterms:W3CDTF">2011-12-14T07:36:55Z</dcterms:created>
  <dcterms:modified xsi:type="dcterms:W3CDTF">2024-03-21T07:24:47Z</dcterms:modified>
</cp:coreProperties>
</file>